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7432000" cy="38404800"/>
  <p:notesSz cx="43434000" cy="43434000"/>
  <p:embeddedFontLst>
    <p:embeddedFont>
      <p:font typeface="Cambria" panose="02040503050406030204" pitchFamily="18" charset="0"/>
      <p:regular r:id="rId4"/>
      <p:bold r:id="rId5"/>
      <p:italic r:id="rId6"/>
      <p:boldItalic r:id="rId7"/>
    </p:embeddedFont>
    <p:embeddedFont>
      <p:font typeface="Century Gothic" panose="020B0502020202020204" pitchFamily="34" charset="0"/>
      <p:regular r:id="rId8"/>
      <p:bold r:id="rId9"/>
      <p:italic r:id="rId10"/>
      <p:boldItalic r:id="rId11"/>
    </p:embeddedFont>
    <p:embeddedFont>
      <p:font typeface="Impact" panose="020B0806030902050204" pitchFamily="34" charset="0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04">
          <p15:clr>
            <a:srgbClr val="A4A3A4"/>
          </p15:clr>
        </p15:guide>
        <p15:guide id="2" orient="horz" pos="4977">
          <p15:clr>
            <a:srgbClr val="A4A3A4"/>
          </p15:clr>
        </p15:guide>
        <p15:guide id="3" orient="horz" pos="22932">
          <p15:clr>
            <a:srgbClr val="A4A3A4"/>
          </p15:clr>
        </p15:guide>
        <p15:guide id="4" pos="1836">
          <p15:clr>
            <a:srgbClr val="A4A3A4"/>
          </p15:clr>
        </p15:guide>
        <p15:guide id="5" pos="15444">
          <p15:clr>
            <a:srgbClr val="A4A3A4"/>
          </p15:clr>
        </p15:guide>
        <p15:guide id="6" pos="8280">
          <p15:clr>
            <a:srgbClr val="A4A3A4"/>
          </p15:clr>
        </p15:guide>
        <p15:guide id="7" pos="900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7" roundtripDataSignature="AMtx7mgk7+W620n67xIS+VLyDAPNWqFc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8" d="100"/>
          <a:sy n="28" d="100"/>
        </p:scale>
        <p:origin x="4074" y="156"/>
      </p:cViewPr>
      <p:guideLst>
        <p:guide orient="horz" pos="504"/>
        <p:guide orient="horz" pos="4977"/>
        <p:guide orient="horz" pos="22932"/>
        <p:guide pos="1836"/>
        <p:guide pos="15444"/>
        <p:guide pos="8280"/>
        <p:guide pos="90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tableStyles" Target="tableStyle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0" Type="http://schemas.openxmlformats.org/officeDocument/2006/relationships/font" Target="fonts/font7.fntdata"/><Relationship Id="rId19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18821400" cy="217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24603075" y="0"/>
            <a:ext cx="18821400" cy="217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6481425" y="5429250"/>
            <a:ext cx="10471150" cy="14658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4343400" y="20902613"/>
            <a:ext cx="34747201" cy="1710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2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2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2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2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2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2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2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2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2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41255950"/>
            <a:ext cx="18821400" cy="217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24603075" y="41255950"/>
            <a:ext cx="18821400" cy="217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481425" y="5429250"/>
            <a:ext cx="10471150" cy="14658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1:notes"/>
          <p:cNvSpPr txBox="1">
            <a:spLocks noGrp="1"/>
          </p:cNvSpPr>
          <p:nvPr>
            <p:ph type="body" idx="1"/>
          </p:nvPr>
        </p:nvSpPr>
        <p:spPr>
          <a:xfrm>
            <a:off x="4343400" y="20902613"/>
            <a:ext cx="34747201" cy="1710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" name="Google Shape;88;p1:notes"/>
          <p:cNvSpPr txBox="1">
            <a:spLocks noGrp="1"/>
          </p:cNvSpPr>
          <p:nvPr>
            <p:ph type="sldNum" idx="12"/>
          </p:nvPr>
        </p:nvSpPr>
        <p:spPr>
          <a:xfrm>
            <a:off x="24603075" y="41255950"/>
            <a:ext cx="18821400" cy="217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1889523" y="2560320"/>
            <a:ext cx="884753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alibri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>
            <a:spLocks noGrp="1"/>
          </p:cNvSpPr>
          <p:nvPr>
            <p:ph type="pic" idx="2"/>
          </p:nvPr>
        </p:nvSpPr>
        <p:spPr>
          <a:xfrm>
            <a:off x="11662173" y="5529588"/>
            <a:ext cx="13887450" cy="2729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None/>
              <a:defRPr sz="9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body" idx="1"/>
          </p:nvPr>
        </p:nvSpPr>
        <p:spPr>
          <a:xfrm>
            <a:off x="1889523" y="11521440"/>
            <a:ext cx="884753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1pPr>
            <a:lvl2pPr marL="914400" lvl="1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2pPr>
            <a:lvl3pPr marL="1371600" lvl="2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marL="1828800" lvl="3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4pPr>
            <a:lvl5pPr marL="2286000" lvl="4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5pPr>
            <a:lvl6pPr marL="2743200" lvl="5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6pPr>
            <a:lvl7pPr marL="3200400" lvl="6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7pPr>
            <a:lvl8pPr marL="3657600" lvl="7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8pPr>
            <a:lvl9pPr marL="4114800" lvl="8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1885950" y="2044708"/>
            <a:ext cx="2366010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body" idx="1"/>
          </p:nvPr>
        </p:nvSpPr>
        <p:spPr>
          <a:xfrm rot="5400000">
            <a:off x="1532253" y="10577195"/>
            <a:ext cx="24367493" cy="236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 rot="5400000">
            <a:off x="6315392" y="15360334"/>
            <a:ext cx="32546293" cy="5915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 rot="5400000">
            <a:off x="-5686108" y="9616759"/>
            <a:ext cx="32546293" cy="17402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2057400" y="6285233"/>
            <a:ext cx="23317200" cy="1337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0"/>
              <a:buFont typeface="Calibri"/>
              <a:buNone/>
              <a:defRPr sz="1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3429000" y="20171413"/>
            <a:ext cx="20573999" cy="927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1pPr>
            <a:lvl2pPr lvl="1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/>
            </a:lvl2pPr>
            <a:lvl3pPr lvl="2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/>
            </a:lvl3pPr>
            <a:lvl4pPr lvl="3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lvl="4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lvl="5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lvl="6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lvl="7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lvl="8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885950" y="2044708"/>
            <a:ext cx="2366010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885950" y="10223500"/>
            <a:ext cx="2366010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1871664" y="9574541"/>
            <a:ext cx="23660100" cy="1597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0"/>
              <a:buFont typeface="Calibri"/>
              <a:buNone/>
              <a:defRPr sz="1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871664" y="25701002"/>
            <a:ext cx="23660100" cy="8401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6000"/>
              <a:buNone/>
              <a:defRPr sz="6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5400"/>
              <a:buNone/>
              <a:defRPr sz="5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1885950" y="2044708"/>
            <a:ext cx="2366010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1885950" y="10223500"/>
            <a:ext cx="1165860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13887450" y="10223500"/>
            <a:ext cx="1165860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889523" y="2044708"/>
            <a:ext cx="2366010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1"/>
          </p:nvPr>
        </p:nvSpPr>
        <p:spPr>
          <a:xfrm>
            <a:off x="1889526" y="9414513"/>
            <a:ext cx="11605020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1pPr>
            <a:lvl2pPr marL="914400" lvl="1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b="1"/>
            </a:lvl2pPr>
            <a:lvl3pPr marL="1371600" lvl="2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 b="1"/>
            </a:lvl3pPr>
            <a:lvl4pPr marL="1828800" lvl="3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4pPr>
            <a:lvl5pPr marL="2286000" lvl="4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5pPr>
            <a:lvl6pPr marL="2743200" lvl="5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6pPr>
            <a:lvl7pPr marL="3200400" lvl="6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7pPr>
            <a:lvl8pPr marL="3657600" lvl="7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8pPr>
            <a:lvl9pPr marL="4114800" lvl="8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2"/>
          </p:nvPr>
        </p:nvSpPr>
        <p:spPr>
          <a:xfrm>
            <a:off x="1889526" y="14028420"/>
            <a:ext cx="11605020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3"/>
          </p:nvPr>
        </p:nvSpPr>
        <p:spPr>
          <a:xfrm>
            <a:off x="13887452" y="9414513"/>
            <a:ext cx="11662173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/>
            </a:lvl1pPr>
            <a:lvl2pPr marL="914400" lvl="1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 b="1"/>
            </a:lvl2pPr>
            <a:lvl3pPr marL="1371600" lvl="2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 b="1"/>
            </a:lvl3pPr>
            <a:lvl4pPr marL="1828800" lvl="3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4pPr>
            <a:lvl5pPr marL="2286000" lvl="4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5pPr>
            <a:lvl6pPr marL="2743200" lvl="5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6pPr>
            <a:lvl7pPr marL="3200400" lvl="6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7pPr>
            <a:lvl8pPr marL="3657600" lvl="7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8pPr>
            <a:lvl9pPr marL="4114800" lvl="8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4"/>
          </p:nvPr>
        </p:nvSpPr>
        <p:spPr>
          <a:xfrm>
            <a:off x="13887452" y="14028420"/>
            <a:ext cx="11662173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1885950" y="2044708"/>
            <a:ext cx="2366010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>
            <a:spLocks noGrp="1"/>
          </p:cNvSpPr>
          <p:nvPr>
            <p:ph type="title"/>
          </p:nvPr>
        </p:nvSpPr>
        <p:spPr>
          <a:xfrm>
            <a:off x="1889523" y="2560320"/>
            <a:ext cx="884753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alibri"/>
              <a:buNone/>
              <a:defRPr sz="9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1"/>
          </p:nvPr>
        </p:nvSpPr>
        <p:spPr>
          <a:xfrm>
            <a:off x="11662173" y="5529588"/>
            <a:ext cx="13887450" cy="2729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8382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1pPr>
            <a:lvl2pPr marL="914400" lvl="1" indent="-7620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8400"/>
              <a:buChar char="•"/>
              <a:defRPr sz="8400"/>
            </a:lvl2pPr>
            <a:lvl3pPr marL="1371600" lvl="2" indent="-6858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200"/>
              <a:buChar char="•"/>
              <a:defRPr sz="7200"/>
            </a:lvl3pPr>
            <a:lvl4pPr marL="1828800" lvl="3" indent="-609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Char char="•"/>
              <a:defRPr sz="6000"/>
            </a:lvl4pPr>
            <a:lvl5pPr marL="2286000" lvl="4" indent="-609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Char char="•"/>
              <a:defRPr sz="6000"/>
            </a:lvl5pPr>
            <a:lvl6pPr marL="2743200" lvl="5" indent="-609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Char char="•"/>
              <a:defRPr sz="6000"/>
            </a:lvl6pPr>
            <a:lvl7pPr marL="3200400" lvl="6" indent="-609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Char char="•"/>
              <a:defRPr sz="6000"/>
            </a:lvl7pPr>
            <a:lvl8pPr marL="3657600" lvl="7" indent="-609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Char char="•"/>
              <a:defRPr sz="6000"/>
            </a:lvl8pPr>
            <a:lvl9pPr marL="4114800" lvl="8" indent="-609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Char char="•"/>
              <a:defRPr sz="6000"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body" idx="2"/>
          </p:nvPr>
        </p:nvSpPr>
        <p:spPr>
          <a:xfrm>
            <a:off x="1889523" y="11521440"/>
            <a:ext cx="884753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1pPr>
            <a:lvl2pPr marL="914400" lvl="1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/>
            </a:lvl2pPr>
            <a:lvl3pPr marL="1371600" lvl="2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marL="1828800" lvl="3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4pPr>
            <a:lvl5pPr marL="2286000" lvl="4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5pPr>
            <a:lvl6pPr marL="2743200" lvl="5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6pPr>
            <a:lvl7pPr marL="3200400" lvl="6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7pPr>
            <a:lvl8pPr marL="3657600" lvl="7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8pPr>
            <a:lvl9pPr marL="4114800" lvl="8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1885950" y="2044708"/>
            <a:ext cx="2366010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200"/>
              <a:buFont typeface="Calibri"/>
              <a:buNone/>
              <a:defRPr sz="1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1885950" y="10223500"/>
            <a:ext cx="2366010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76200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858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sz="7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096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Char char="•"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Char char="•"/>
              <a:defRPr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Char char="•"/>
              <a:defRPr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Char char="•"/>
              <a:defRPr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Char char="•"/>
              <a:defRPr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Char char="•"/>
              <a:defRPr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715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Char char="•"/>
              <a:defRPr sz="5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18859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9086850" y="35595569"/>
            <a:ext cx="92583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9373850" y="35595569"/>
            <a:ext cx="617220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Jeffrey.Patton1@utdallas.edu" TargetMode="External"/><Relationship Id="rId13" Type="http://schemas.openxmlformats.org/officeDocument/2006/relationships/image" Target="../media/image5.png"/><Relationship Id="rId18" Type="http://schemas.openxmlformats.org/officeDocument/2006/relationships/image" Target="../media/image10.png"/><Relationship Id="rId3" Type="http://schemas.openxmlformats.org/officeDocument/2006/relationships/hyperlink" Target="mailto:txl173330@utdallas.edu" TargetMode="External"/><Relationship Id="rId7" Type="http://schemas.openxmlformats.org/officeDocument/2006/relationships/hyperlink" Target="mailto:James@utdallas.edu" TargetMode="External"/><Relationship Id="rId12" Type="http://schemas.openxmlformats.org/officeDocument/2006/relationships/image" Target="../media/image4.png"/><Relationship Id="rId1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8.png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Joseph.Holroyd@utdallas.edu" TargetMode="External"/><Relationship Id="rId11" Type="http://schemas.openxmlformats.org/officeDocument/2006/relationships/image" Target="../media/image3.png"/><Relationship Id="rId5" Type="http://schemas.openxmlformats.org/officeDocument/2006/relationships/hyperlink" Target="mailto:Jeremy.Chaney@utdallas.edu" TargetMode="External"/><Relationship Id="rId15" Type="http://schemas.openxmlformats.org/officeDocument/2006/relationships/image" Target="../media/image7.png"/><Relationship Id="rId10" Type="http://schemas.openxmlformats.org/officeDocument/2006/relationships/image" Target="../media/image2.png"/><Relationship Id="rId19" Type="http://schemas.openxmlformats.org/officeDocument/2006/relationships/image" Target="../media/image11.png"/><Relationship Id="rId4" Type="http://schemas.openxmlformats.org/officeDocument/2006/relationships/hyperlink" Target="mailto:Woosung.Jung@utdallas.edu" TargetMode="External"/><Relationship Id="rId9" Type="http://schemas.openxmlformats.org/officeDocument/2006/relationships/image" Target="../media/image1.png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/>
          <p:nvPr/>
        </p:nvSpPr>
        <p:spPr>
          <a:xfrm>
            <a:off x="13981925" y="27009449"/>
            <a:ext cx="13167300" cy="4114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13981925" y="22581162"/>
            <a:ext cx="13167300" cy="4114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13901300" y="31437725"/>
            <a:ext cx="13167300" cy="4089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510750" y="31452450"/>
            <a:ext cx="13167300" cy="4114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529363" y="22524188"/>
            <a:ext cx="13167300" cy="8686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529365" y="35808728"/>
            <a:ext cx="13167300" cy="233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13901303" y="35808728"/>
            <a:ext cx="13167300" cy="2338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/>
          <p:cNvSpPr/>
          <p:nvPr/>
        </p:nvSpPr>
        <p:spPr>
          <a:xfrm>
            <a:off x="576850" y="13441138"/>
            <a:ext cx="13167300" cy="8686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8" name="Google Shape;98;p1"/>
          <p:cNvSpPr/>
          <p:nvPr/>
        </p:nvSpPr>
        <p:spPr>
          <a:xfrm>
            <a:off x="13981925" y="13507998"/>
            <a:ext cx="13167300" cy="8686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bevel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9" name="Google Shape;99;p1"/>
          <p:cNvSpPr/>
          <p:nvPr/>
        </p:nvSpPr>
        <p:spPr>
          <a:xfrm>
            <a:off x="18472750" y="6199425"/>
            <a:ext cx="8577000" cy="6922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9529090" y="6207284"/>
            <a:ext cx="8577000" cy="6922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1" name="Google Shape;101;p1"/>
          <p:cNvSpPr/>
          <p:nvPr/>
        </p:nvSpPr>
        <p:spPr>
          <a:xfrm>
            <a:off x="529365" y="6211909"/>
            <a:ext cx="8577000" cy="69186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529365" y="534611"/>
            <a:ext cx="26576446" cy="5295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0" cap="flat" cmpd="sng">
            <a:solidFill>
              <a:srgbClr val="6AA8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endParaRPr sz="60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3" name="Google Shape;103;p1"/>
          <p:cNvSpPr txBox="1"/>
          <p:nvPr/>
        </p:nvSpPr>
        <p:spPr>
          <a:xfrm>
            <a:off x="14035078" y="35921744"/>
            <a:ext cx="12936956" cy="1397306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lt2">
                <a:alpha val="4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1" i="0" u="none" strike="noStrike" cap="none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Special Thanks To</a:t>
            </a:r>
            <a:endParaRPr sz="1400" i="0" u="none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Ne</a:t>
            </a:r>
            <a:r>
              <a:rPr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32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 Skinner and UTDesign Faculty and Staff</a:t>
            </a:r>
            <a:endParaRPr sz="14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"/>
          <p:cNvSpPr txBox="1"/>
          <p:nvPr/>
        </p:nvSpPr>
        <p:spPr>
          <a:xfrm>
            <a:off x="663140" y="35838988"/>
            <a:ext cx="1289970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1" i="0" u="none" strike="noStrike" cap="none" dirty="0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Organization</a:t>
            </a:r>
            <a:endParaRPr sz="1400" i="0" u="none" strike="noStrike" cap="none" dirty="0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-US" sz="3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ony Le:		  </a:t>
            </a:r>
            <a:r>
              <a:rPr lang="en-US" sz="320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cribe</a:t>
            </a:r>
            <a:r>
              <a:rPr lang="en-US" sz="3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</a:t>
            </a:r>
            <a:r>
              <a:rPr lang="en-US" sz="3200" b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Woosung Jung:	</a:t>
            </a: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Leader</a:t>
            </a:r>
            <a:r>
              <a:rPr lang="en-US" sz="3200" b="1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200" i="1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20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Jeremy Chaney: </a:t>
            </a: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PCB/Circuit Design</a:t>
            </a:r>
            <a:r>
              <a:rPr lang="en-US" sz="3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Joseph </a:t>
            </a:r>
            <a:r>
              <a:rPr lang="en-US" sz="3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0"/>
                  </a:ext>
                </a:extLst>
              </a:rPr>
              <a:t>Holroyd</a:t>
            </a:r>
            <a:r>
              <a:rPr lang="en-US" sz="3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Frame Design</a:t>
            </a:r>
            <a:endParaRPr sz="3200" i="1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James Barnes:	  </a:t>
            </a: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Shell</a:t>
            </a:r>
            <a:r>
              <a:rPr lang="en-US" sz="320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Design</a:t>
            </a:r>
            <a:r>
              <a:rPr lang="en-US" sz="3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Jeffrey Patton:	</a:t>
            </a: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-US" sz="320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PCB D</a:t>
            </a:r>
            <a:r>
              <a:rPr lang="en-US" sz="3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esign</a:t>
            </a:r>
            <a:endParaRPr sz="3200" i="1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1"/>
          <p:cNvSpPr txBox="1"/>
          <p:nvPr/>
        </p:nvSpPr>
        <p:spPr>
          <a:xfrm>
            <a:off x="565525" y="6341850"/>
            <a:ext cx="8577000" cy="13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sng" strike="noStrike" cap="none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sz="7000" b="1" i="0" u="sng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1"/>
          <p:cNvSpPr txBox="1"/>
          <p:nvPr/>
        </p:nvSpPr>
        <p:spPr>
          <a:xfrm>
            <a:off x="9529100" y="6341850"/>
            <a:ext cx="8577000" cy="13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sng" strike="noStrike" cap="none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 &amp; Goals</a:t>
            </a:r>
            <a:endParaRPr sz="7000" b="1" i="0" u="sng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9728088" y="7649375"/>
            <a:ext cx="8305800" cy="53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Char char="➢"/>
            </a:pPr>
            <a:r>
              <a:rPr lang="en-US" sz="30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capture more solar energy along with making the device portable and easy to use for the average consumer. </a:t>
            </a:r>
            <a:endParaRPr sz="30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Char char="➢"/>
            </a:pPr>
            <a:r>
              <a:rPr lang="en-US" sz="30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develop an easy, accessible, and automated solar panel device for a user with minimal prior exper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ience</a:t>
            </a:r>
            <a:r>
              <a:rPr lang="en-US" sz="30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and includes</a:t>
            </a:r>
            <a:r>
              <a:rPr lang="en-US" sz="30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increased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output power yield </a:t>
            </a:r>
            <a:r>
              <a:rPr lang="en-US" sz="30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the sun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due to its sun tracking capabilities.</a:t>
            </a:r>
            <a:endParaRPr sz="30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18492675" y="6470800"/>
            <a:ext cx="8577000" cy="13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sng" strike="noStrike" cap="none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Problems &amp; Solutions</a:t>
            </a:r>
            <a:endParaRPr sz="7000" b="1" i="0" u="sng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09" name="Google Shape;109;p1"/>
          <p:cNvGrpSpPr/>
          <p:nvPr/>
        </p:nvGrpSpPr>
        <p:grpSpPr>
          <a:xfrm>
            <a:off x="165796" y="935612"/>
            <a:ext cx="27432000" cy="4631038"/>
            <a:chOff x="1268853" y="353399"/>
            <a:chExt cx="27432000" cy="4631038"/>
          </a:xfrm>
        </p:grpSpPr>
        <p:sp>
          <p:nvSpPr>
            <p:cNvPr id="110" name="Google Shape;110;p1"/>
            <p:cNvSpPr txBox="1"/>
            <p:nvPr/>
          </p:nvSpPr>
          <p:spPr>
            <a:xfrm>
              <a:off x="1846007" y="3710337"/>
              <a:ext cx="26296800" cy="127410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chemeClr val="lt2">
                  <a:alpha val="40000"/>
                </a:scheme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100"/>
                <a:buFont typeface="Arial"/>
                <a:buNone/>
              </a:pPr>
              <a:r>
                <a:rPr lang="en-US" sz="4100" b="0" i="0" u="none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</a:rPr>
                <a:t>Tony Le (CE), Woosung Jung (EE), Jeremy Chaney (EE), Joseph Holroyd (EE), James Barnes (EE), Jeffrey Patton (E</a:t>
              </a:r>
              <a:r>
                <a:rPr lang="en-US" sz="4200" b="0" i="0" u="none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</a:rPr>
                <a:t>E)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     </a:t>
              </a:r>
              <a:r>
                <a:rPr lang="en-US" sz="2500" b="0" i="0" u="sng" strike="noStrike" cap="none">
                  <a:solidFill>
                    <a:schemeClr val="hlink"/>
                  </a:solidFill>
                  <a:latin typeface="Cambria"/>
                  <a:ea typeface="Cambria"/>
                  <a:cs typeface="Cambria"/>
                  <a:sym typeface="Cambria"/>
                  <a:hlinkClick r:id="rId3"/>
                </a:rPr>
                <a:t>txl173330@utdallas.edu</a:t>
              </a:r>
              <a:r>
                <a:rPr lang="en-US" sz="2500" b="0" i="0" u="none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</a:rPr>
                <a:t>,   </a:t>
              </a:r>
              <a:r>
                <a:rPr lang="en-US" sz="2500" u="sng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  <a:hlinkClick r:id="rId4"/>
                </a:rPr>
                <a:t>wxj170630</a:t>
              </a:r>
              <a:r>
                <a:rPr lang="en-US" sz="2500" b="0" i="0" u="sng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  <a:hlinkClick r:id="rId4"/>
                </a:rPr>
                <a:t>@utdallas.edu</a:t>
              </a:r>
              <a:r>
                <a:rPr lang="en-US" sz="2500" b="0" i="0" u="none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</a:rPr>
                <a:t>,          </a:t>
              </a:r>
              <a:r>
                <a:rPr lang="en-US" sz="2500" b="0" i="0" u="sng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  <a:hlinkClick r:id="rId5"/>
                </a:rPr>
                <a:t>Jeremy.Chaney@utdallas.edu</a:t>
              </a:r>
              <a:r>
                <a:rPr lang="en-US" sz="2500" b="0" i="0" u="none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</a:rPr>
                <a:t>,              </a:t>
              </a:r>
              <a:r>
                <a:rPr lang="en-US" sz="2500" u="sng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  <a:hlinkClick r:id="rId6"/>
                </a:rPr>
                <a:t>jxh162530</a:t>
              </a:r>
              <a:r>
                <a:rPr lang="en-US" sz="2500" b="0" i="0" u="sng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  <a:hlinkClick r:id="rId6"/>
                </a:rPr>
                <a:t>@utdallas.edu</a:t>
              </a:r>
              <a:r>
                <a:rPr lang="en-US" sz="2500" b="0" i="0" u="none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</a:rPr>
                <a:t>,                   </a:t>
              </a:r>
              <a:r>
                <a:rPr lang="en-US" sz="2500" b="0" i="0" u="sng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  <a:hlinkClick r:id="rId7"/>
                </a:rPr>
                <a:t>James@utdallas.edu</a:t>
              </a:r>
              <a:r>
                <a:rPr lang="en-US" sz="2500" b="0" i="0" u="none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</a:rPr>
                <a:t>,                  </a:t>
              </a:r>
              <a:r>
                <a:rPr lang="en-US" sz="2500" u="sng">
                  <a:solidFill>
                    <a:schemeClr val="hlink"/>
                  </a:solidFill>
                  <a:latin typeface="Cambria"/>
                  <a:ea typeface="Cambria"/>
                  <a:cs typeface="Cambria"/>
                  <a:sym typeface="Cambria"/>
                  <a:hlinkClick r:id="rId8"/>
                </a:rPr>
                <a:t>jdp150130</a:t>
              </a:r>
              <a:r>
                <a:rPr lang="en-US" sz="2500" b="0" i="0" u="sng" strike="noStrike" cap="none">
                  <a:solidFill>
                    <a:schemeClr val="hlink"/>
                  </a:solidFill>
                  <a:latin typeface="Cambria"/>
                  <a:ea typeface="Cambria"/>
                  <a:cs typeface="Cambria"/>
                  <a:sym typeface="Cambria"/>
                  <a:hlinkClick r:id="rId8"/>
                </a:rPr>
                <a:t>@utdallas.edu</a:t>
              </a:r>
              <a:r>
                <a:rPr lang="en-US" sz="2500" b="0" i="0" u="none" strike="noStrike" cap="none">
                  <a:solidFill>
                    <a:srgbClr val="0000CC"/>
                  </a:solidFill>
                  <a:latin typeface="Cambria"/>
                  <a:ea typeface="Cambria"/>
                  <a:cs typeface="Cambria"/>
                  <a:sym typeface="Cambria"/>
                </a:rPr>
                <a:t>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"/>
            <p:cNvSpPr txBox="1"/>
            <p:nvPr/>
          </p:nvSpPr>
          <p:spPr>
            <a:xfrm>
              <a:off x="2173952" y="2760168"/>
              <a:ext cx="9147600" cy="86190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chemeClr val="lt2">
                  <a:alpha val="40000"/>
                </a:scheme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0" i="0" u="none" strike="noStrike" cap="none">
                  <a:solidFill>
                    <a:srgbClr val="00B050"/>
                  </a:solidFill>
                  <a:latin typeface="Cambria"/>
                  <a:ea typeface="Cambria"/>
                  <a:cs typeface="Cambria"/>
                  <a:sym typeface="Cambria"/>
                </a:rPr>
                <a:t>Erik Jonsson School of Engineering &amp; Computer Science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0" i="0" u="none" strike="noStrike" cap="none">
                  <a:solidFill>
                    <a:srgbClr val="00B050"/>
                  </a:solidFill>
                  <a:latin typeface="Cambria"/>
                  <a:ea typeface="Cambria"/>
                  <a:cs typeface="Cambria"/>
                  <a:sym typeface="Cambria"/>
                </a:rPr>
                <a:t>     The University of Texas at Dallas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"/>
            <p:cNvSpPr txBox="1"/>
            <p:nvPr/>
          </p:nvSpPr>
          <p:spPr>
            <a:xfrm>
              <a:off x="19280106" y="3006112"/>
              <a:ext cx="4653000" cy="49230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chemeClr val="lt2">
                  <a:alpha val="40000"/>
                </a:schemeClr>
              </a:outerShdw>
            </a:effectLst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</a:pPr>
              <a:r>
                <a:rPr lang="en-US" sz="3200">
                  <a:solidFill>
                    <a:srgbClr val="00B050"/>
                  </a:solidFill>
                  <a:latin typeface="Cambria"/>
                  <a:ea typeface="Cambria"/>
                  <a:cs typeface="Cambria"/>
                  <a:sym typeface="Cambria"/>
                </a:rPr>
                <a:t>Mentor</a:t>
              </a:r>
              <a:r>
                <a:rPr lang="en-US" sz="3200" b="0" i="0" u="none" strike="noStrike" cap="none">
                  <a:solidFill>
                    <a:srgbClr val="00B050"/>
                  </a:solidFill>
                  <a:latin typeface="Cambria"/>
                  <a:ea typeface="Cambria"/>
                  <a:cs typeface="Cambria"/>
                  <a:sym typeface="Cambria"/>
                </a:rPr>
                <a:t>: Dr. Ne</a:t>
              </a:r>
              <a:r>
                <a:rPr lang="en-US" sz="3200">
                  <a:solidFill>
                    <a:srgbClr val="00B050"/>
                  </a:solidFill>
                  <a:latin typeface="Cambria"/>
                  <a:ea typeface="Cambria"/>
                  <a:cs typeface="Cambria"/>
                  <a:sym typeface="Cambria"/>
                </a:rPr>
                <a:t>a</a:t>
              </a:r>
              <a:r>
                <a:rPr lang="en-US" sz="3200" b="0" i="0" u="none" strike="noStrike" cap="none">
                  <a:solidFill>
                    <a:srgbClr val="00B050"/>
                  </a:solidFill>
                  <a:latin typeface="Cambria"/>
                  <a:ea typeface="Cambria"/>
                  <a:cs typeface="Cambria"/>
                  <a:sym typeface="Cambria"/>
                </a:rPr>
                <a:t>l Skinner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11310997" y="2836774"/>
              <a:ext cx="7347600" cy="83100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chemeClr val="lt2">
                  <a:alpha val="40000"/>
                </a:scheme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0" i="0" u="none" strike="noStrike" cap="non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UTDesign I: Fall 2019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"/>
            <p:cNvSpPr txBox="1"/>
            <p:nvPr/>
          </p:nvSpPr>
          <p:spPr>
            <a:xfrm>
              <a:off x="1268853" y="353399"/>
              <a:ext cx="27432000" cy="1274100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chemeClr val="lt2">
                  <a:alpha val="40000"/>
                </a:scheme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200"/>
                <a:buFont typeface="Arial"/>
                <a:buNone/>
              </a:pPr>
              <a:r>
                <a:rPr lang="en-US" sz="9600" b="1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Solar Angle Detector and Orienting Solar Panel</a:t>
              </a:r>
              <a:endParaRPr sz="96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id="115" name="Google Shape;115;p1" descr="http://www.utdallas.edu/davidow/img/UT_Dallas_tex_black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4723454" y="1806963"/>
              <a:ext cx="2194253" cy="80922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1"/>
          <p:cNvSpPr txBox="1"/>
          <p:nvPr/>
        </p:nvSpPr>
        <p:spPr>
          <a:xfrm>
            <a:off x="529375" y="13346725"/>
            <a:ext cx="13072500" cy="13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sng" strike="noStrike" cap="none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PCB Design</a:t>
            </a:r>
            <a:endParaRPr sz="7000" b="1" i="0" u="sng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529425" y="22400388"/>
            <a:ext cx="13072500" cy="13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7000" b="1" i="0" u="sng" strike="noStrike" cap="none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Pictorial Model</a:t>
            </a:r>
            <a:endParaRPr sz="7000" b="1" i="0" u="sng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1"/>
          <p:cNvSpPr txBox="1"/>
          <p:nvPr/>
        </p:nvSpPr>
        <p:spPr>
          <a:xfrm>
            <a:off x="13967300" y="13330913"/>
            <a:ext cx="13072500" cy="13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sng" strike="noStrike" cap="none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Overview &amp; Process</a:t>
            </a:r>
            <a:endParaRPr sz="7000" b="1" i="0" u="sng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13948700" y="31313225"/>
            <a:ext cx="13072500" cy="11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7000" b="1" i="0" u="sng" strike="noStrike" cap="none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 sz="7000" b="1" i="0" u="sng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0" name="Google Shape;120;p1" descr="https://lh6.googleusercontent.com/ClhUkYPP_aHq2OtLJzPYbCrHO2mCQi9hclnADMo69uWUne9G2GPue_LUQYkl2IuAsl3WLqWnsdowHDT5sAhjzxxcZHKMJdghQAnmYfwsfbkOh7oxH9EKqDxZzB4_GVmLBpLoGCMM"/>
          <p:cNvPicPr preferRelativeResize="0"/>
          <p:nvPr/>
        </p:nvPicPr>
        <p:blipFill rotWithShape="1">
          <a:blip r:embed="rId10">
            <a:alphaModFix/>
          </a:blip>
          <a:srcRect t="14113" b="10168"/>
          <a:stretch/>
        </p:blipFill>
        <p:spPr>
          <a:xfrm>
            <a:off x="23951450" y="2212900"/>
            <a:ext cx="2863225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"/>
          <p:cNvSpPr/>
          <p:nvPr/>
        </p:nvSpPr>
        <p:spPr>
          <a:xfrm>
            <a:off x="16967800" y="14904738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Solar Panel</a:t>
            </a:r>
            <a:endParaRPr sz="2400" b="1"/>
          </a:p>
        </p:txBody>
      </p:sp>
      <p:sp>
        <p:nvSpPr>
          <p:cNvPr id="122" name="Google Shape;122;p1"/>
          <p:cNvSpPr/>
          <p:nvPr/>
        </p:nvSpPr>
        <p:spPr>
          <a:xfrm>
            <a:off x="16967800" y="15978200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Motors / Frame</a:t>
            </a:r>
            <a:endParaRPr sz="2000"/>
          </a:p>
        </p:txBody>
      </p:sp>
      <p:sp>
        <p:nvSpPr>
          <p:cNvPr id="123" name="Google Shape;123;p1"/>
          <p:cNvSpPr/>
          <p:nvPr/>
        </p:nvSpPr>
        <p:spPr>
          <a:xfrm>
            <a:off x="16967800" y="17051950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600"/>
              </a:spcBef>
              <a:spcAft>
                <a:spcPts val="3600"/>
              </a:spcAft>
              <a:buNone/>
            </a:pPr>
            <a:r>
              <a:rPr lang="en-US" sz="2400"/>
              <a:t>µController</a:t>
            </a:r>
            <a:endParaRPr sz="2400"/>
          </a:p>
        </p:txBody>
      </p:sp>
      <p:sp>
        <p:nvSpPr>
          <p:cNvPr id="124" name="Google Shape;124;p1"/>
          <p:cNvSpPr/>
          <p:nvPr/>
        </p:nvSpPr>
        <p:spPr>
          <a:xfrm>
            <a:off x="19746825" y="14904575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Solar Control</a:t>
            </a:r>
            <a:endParaRPr sz="2300"/>
          </a:p>
        </p:txBody>
      </p:sp>
      <p:sp>
        <p:nvSpPr>
          <p:cNvPr id="125" name="Google Shape;125;p1"/>
          <p:cNvSpPr/>
          <p:nvPr/>
        </p:nvSpPr>
        <p:spPr>
          <a:xfrm>
            <a:off x="19746825" y="15978200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Big Battery</a:t>
            </a:r>
            <a:endParaRPr sz="2400"/>
          </a:p>
        </p:txBody>
      </p:sp>
      <p:sp>
        <p:nvSpPr>
          <p:cNvPr id="126" name="Google Shape;126;p1"/>
          <p:cNvSpPr/>
          <p:nvPr/>
        </p:nvSpPr>
        <p:spPr>
          <a:xfrm>
            <a:off x="19746825" y="17051825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Small Battery</a:t>
            </a:r>
            <a:endParaRPr sz="2300"/>
          </a:p>
        </p:txBody>
      </p:sp>
      <p:sp>
        <p:nvSpPr>
          <p:cNvPr id="127" name="Google Shape;127;p1"/>
          <p:cNvSpPr/>
          <p:nvPr/>
        </p:nvSpPr>
        <p:spPr>
          <a:xfrm>
            <a:off x="14188763" y="17051950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/>
              <a:t>Accelerometer</a:t>
            </a:r>
            <a:endParaRPr sz="2100"/>
          </a:p>
        </p:txBody>
      </p:sp>
      <p:sp>
        <p:nvSpPr>
          <p:cNvPr id="128" name="Google Shape;128;p1"/>
          <p:cNvSpPr/>
          <p:nvPr/>
        </p:nvSpPr>
        <p:spPr>
          <a:xfrm>
            <a:off x="16967800" y="18125688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Dome </a:t>
            </a:r>
            <a:r>
              <a:rPr lang="en-US" sz="1700">
                <a:solidFill>
                  <a:srgbClr val="000000"/>
                </a:solidFill>
              </a:rPr>
              <a:t>µController</a:t>
            </a:r>
            <a:r>
              <a:rPr lang="en-US" sz="1700"/>
              <a:t> </a:t>
            </a:r>
            <a:endParaRPr sz="1700"/>
          </a:p>
        </p:txBody>
      </p:sp>
      <p:sp>
        <p:nvSpPr>
          <p:cNvPr id="129" name="Google Shape;129;p1"/>
          <p:cNvSpPr/>
          <p:nvPr/>
        </p:nvSpPr>
        <p:spPr>
          <a:xfrm>
            <a:off x="14188763" y="18125700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600"/>
              </a:spcBef>
              <a:spcAft>
                <a:spcPts val="3600"/>
              </a:spcAft>
              <a:buNone/>
            </a:pPr>
            <a:r>
              <a:rPr lang="en-US" sz="2400" b="1"/>
              <a:t>Sensor</a:t>
            </a:r>
            <a:endParaRPr sz="2400" b="1"/>
          </a:p>
        </p:txBody>
      </p:sp>
      <p:sp>
        <p:nvSpPr>
          <p:cNvPr id="130" name="Google Shape;130;p1"/>
          <p:cNvSpPr/>
          <p:nvPr/>
        </p:nvSpPr>
        <p:spPr>
          <a:xfrm>
            <a:off x="19746813" y="18125450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/>
              <a:t>Accelerometer</a:t>
            </a:r>
            <a:endParaRPr sz="2100"/>
          </a:p>
        </p:txBody>
      </p:sp>
      <p:cxnSp>
        <p:nvCxnSpPr>
          <p:cNvPr id="131" name="Google Shape;131;p1"/>
          <p:cNvCxnSpPr/>
          <p:nvPr/>
        </p:nvCxnSpPr>
        <p:spPr>
          <a:xfrm>
            <a:off x="16326488" y="17259438"/>
            <a:ext cx="515400" cy="129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2" name="Google Shape;132;p1"/>
          <p:cNvCxnSpPr/>
          <p:nvPr/>
        </p:nvCxnSpPr>
        <p:spPr>
          <a:xfrm rot="10800000">
            <a:off x="16326475" y="17449938"/>
            <a:ext cx="515400" cy="129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3" name="Google Shape;133;p1"/>
          <p:cNvCxnSpPr/>
          <p:nvPr/>
        </p:nvCxnSpPr>
        <p:spPr>
          <a:xfrm>
            <a:off x="16326475" y="18439088"/>
            <a:ext cx="515400" cy="129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4" name="Google Shape;134;p1"/>
          <p:cNvCxnSpPr/>
          <p:nvPr/>
        </p:nvCxnSpPr>
        <p:spPr>
          <a:xfrm>
            <a:off x="19105500" y="18288138"/>
            <a:ext cx="515400" cy="129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5" name="Google Shape;135;p1"/>
          <p:cNvCxnSpPr/>
          <p:nvPr/>
        </p:nvCxnSpPr>
        <p:spPr>
          <a:xfrm rot="10800000">
            <a:off x="19105513" y="18503900"/>
            <a:ext cx="515400" cy="129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6" name="Google Shape;136;p1"/>
          <p:cNvCxnSpPr/>
          <p:nvPr/>
        </p:nvCxnSpPr>
        <p:spPr>
          <a:xfrm rot="10800000">
            <a:off x="19105513" y="17365588"/>
            <a:ext cx="515400" cy="129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7" name="Google Shape;137;p1"/>
          <p:cNvCxnSpPr/>
          <p:nvPr/>
        </p:nvCxnSpPr>
        <p:spPr>
          <a:xfrm>
            <a:off x="19105513" y="15237450"/>
            <a:ext cx="515400" cy="129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8" name="Google Shape;138;p1"/>
          <p:cNvCxnSpPr/>
          <p:nvPr/>
        </p:nvCxnSpPr>
        <p:spPr>
          <a:xfrm rot="10800000">
            <a:off x="17973700" y="16648125"/>
            <a:ext cx="0" cy="374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9" name="Google Shape;139;p1"/>
          <p:cNvCxnSpPr/>
          <p:nvPr/>
        </p:nvCxnSpPr>
        <p:spPr>
          <a:xfrm rot="10800000">
            <a:off x="17973700" y="15574525"/>
            <a:ext cx="0" cy="374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40" name="Google Shape;140;p1"/>
          <p:cNvCxnSpPr/>
          <p:nvPr/>
        </p:nvCxnSpPr>
        <p:spPr>
          <a:xfrm rot="10800000">
            <a:off x="17973700" y="17721875"/>
            <a:ext cx="0" cy="374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41" name="Google Shape;141;p1"/>
          <p:cNvCxnSpPr/>
          <p:nvPr/>
        </p:nvCxnSpPr>
        <p:spPr>
          <a:xfrm rot="10800000">
            <a:off x="20503550" y="15574525"/>
            <a:ext cx="0" cy="374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42" name="Google Shape;142;p1"/>
          <p:cNvCxnSpPr/>
          <p:nvPr/>
        </p:nvCxnSpPr>
        <p:spPr>
          <a:xfrm>
            <a:off x="21021700" y="15574438"/>
            <a:ext cx="0" cy="374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43" name="Google Shape;143;p1"/>
          <p:cNvCxnSpPr/>
          <p:nvPr/>
        </p:nvCxnSpPr>
        <p:spPr>
          <a:xfrm>
            <a:off x="20752725" y="16648050"/>
            <a:ext cx="0" cy="3741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44" name="Google Shape;144;p1"/>
          <p:cNvCxnSpPr/>
          <p:nvPr/>
        </p:nvCxnSpPr>
        <p:spPr>
          <a:xfrm rot="10800000" flipH="1">
            <a:off x="19083300" y="17746500"/>
            <a:ext cx="559800" cy="3894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45" name="Google Shape;145;p1"/>
          <p:cNvSpPr txBox="1"/>
          <p:nvPr/>
        </p:nvSpPr>
        <p:spPr>
          <a:xfrm>
            <a:off x="14272213" y="14929175"/>
            <a:ext cx="2072700" cy="13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u="sng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System</a:t>
            </a:r>
            <a:endParaRPr sz="3700" b="1" u="sng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u="sng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Overview</a:t>
            </a:r>
            <a:endParaRPr sz="3700" b="1" u="sng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"/>
          <p:cNvSpPr txBox="1"/>
          <p:nvPr/>
        </p:nvSpPr>
        <p:spPr>
          <a:xfrm>
            <a:off x="14114700" y="14820025"/>
            <a:ext cx="7944300" cy="4343400"/>
          </a:xfrm>
          <a:prstGeom prst="rect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"/>
          <p:cNvSpPr txBox="1"/>
          <p:nvPr/>
        </p:nvSpPr>
        <p:spPr>
          <a:xfrm>
            <a:off x="22384550" y="14731013"/>
            <a:ext cx="4457700" cy="43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We use the ‘Close-Loop System’ for the target position to the actual position.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Feedback for controlling the rotational or linear speed and position.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Feedback is from encoder.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1"/>
          <p:cNvSpPr/>
          <p:nvPr/>
        </p:nvSpPr>
        <p:spPr>
          <a:xfrm>
            <a:off x="16900150" y="19655488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Controller</a:t>
            </a:r>
            <a:endParaRPr sz="2800"/>
          </a:p>
        </p:txBody>
      </p:sp>
      <p:sp>
        <p:nvSpPr>
          <p:cNvPr id="149" name="Google Shape;149;p1"/>
          <p:cNvSpPr/>
          <p:nvPr/>
        </p:nvSpPr>
        <p:spPr>
          <a:xfrm>
            <a:off x="18198900" y="20866988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Feedback</a:t>
            </a:r>
            <a:endParaRPr sz="2800"/>
          </a:p>
        </p:txBody>
      </p:sp>
      <p:sp>
        <p:nvSpPr>
          <p:cNvPr id="150" name="Google Shape;150;p1"/>
          <p:cNvSpPr/>
          <p:nvPr/>
        </p:nvSpPr>
        <p:spPr>
          <a:xfrm>
            <a:off x="19497650" y="19655500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Motor</a:t>
            </a:r>
            <a:endParaRPr sz="2800"/>
          </a:p>
        </p:txBody>
      </p:sp>
      <p:sp>
        <p:nvSpPr>
          <p:cNvPr id="151" name="Google Shape;151;p1"/>
          <p:cNvSpPr/>
          <p:nvPr/>
        </p:nvSpPr>
        <p:spPr>
          <a:xfrm>
            <a:off x="22162775" y="19655488"/>
            <a:ext cx="2011800" cy="6402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rgbClr val="2C3C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Gear</a:t>
            </a:r>
            <a:endParaRPr sz="2800"/>
          </a:p>
        </p:txBody>
      </p:sp>
      <p:cxnSp>
        <p:nvCxnSpPr>
          <p:cNvPr id="152" name="Google Shape;152;p1"/>
          <p:cNvCxnSpPr/>
          <p:nvPr/>
        </p:nvCxnSpPr>
        <p:spPr>
          <a:xfrm rot="10800000" flipH="1">
            <a:off x="18981888" y="19998925"/>
            <a:ext cx="445800" cy="48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53" name="Google Shape;153;p1"/>
          <p:cNvCxnSpPr/>
          <p:nvPr/>
        </p:nvCxnSpPr>
        <p:spPr>
          <a:xfrm rot="10800000" flipH="1">
            <a:off x="21613213" y="20010925"/>
            <a:ext cx="445800" cy="48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54" name="Google Shape;154;p1"/>
          <p:cNvCxnSpPr/>
          <p:nvPr/>
        </p:nvCxnSpPr>
        <p:spPr>
          <a:xfrm>
            <a:off x="24294438" y="19978000"/>
            <a:ext cx="1232700" cy="213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55" name="Google Shape;155;p1"/>
          <p:cNvSpPr txBox="1"/>
          <p:nvPr/>
        </p:nvSpPr>
        <p:spPr>
          <a:xfrm>
            <a:off x="25647025" y="19564300"/>
            <a:ext cx="123270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Actual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Position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"/>
          <p:cNvSpPr/>
          <p:nvPr/>
        </p:nvSpPr>
        <p:spPr>
          <a:xfrm>
            <a:off x="15577650" y="19634050"/>
            <a:ext cx="736800" cy="683100"/>
          </a:xfrm>
          <a:prstGeom prst="ellipse">
            <a:avLst/>
          </a:prstGeom>
          <a:solidFill>
            <a:srgbClr val="FFF2CC"/>
          </a:solidFill>
          <a:ln w="9525" cap="flat" cmpd="sng">
            <a:solidFill>
              <a:srgbClr val="537D0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7" name="Google Shape;157;p1"/>
          <p:cNvCxnSpPr/>
          <p:nvPr/>
        </p:nvCxnSpPr>
        <p:spPr>
          <a:xfrm rot="10800000" flipH="1">
            <a:off x="16384388" y="20015388"/>
            <a:ext cx="445800" cy="48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58" name="Google Shape;158;p1"/>
          <p:cNvSpPr txBox="1"/>
          <p:nvPr/>
        </p:nvSpPr>
        <p:spPr>
          <a:xfrm>
            <a:off x="15321750" y="19255113"/>
            <a:ext cx="4845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entury Gothic"/>
                <a:ea typeface="Century Gothic"/>
                <a:cs typeface="Century Gothic"/>
                <a:sym typeface="Century Gothic"/>
              </a:rPr>
              <a:t>+</a:t>
            </a:r>
            <a:endParaRPr sz="3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9" name="Google Shape;159;p1"/>
          <p:cNvSpPr txBox="1"/>
          <p:nvPr/>
        </p:nvSpPr>
        <p:spPr>
          <a:xfrm>
            <a:off x="15321750" y="19676238"/>
            <a:ext cx="4845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entury Gothic"/>
                <a:ea typeface="Century Gothic"/>
                <a:cs typeface="Century Gothic"/>
                <a:sym typeface="Century Gothic"/>
              </a:rPr>
              <a:t>_</a:t>
            </a:r>
            <a:endParaRPr sz="3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160" name="Google Shape;160;p1"/>
          <p:cNvCxnSpPr/>
          <p:nvPr/>
        </p:nvCxnSpPr>
        <p:spPr>
          <a:xfrm rot="10800000" flipH="1">
            <a:off x="15051825" y="19986238"/>
            <a:ext cx="445800" cy="48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61" name="Google Shape;161;p1"/>
          <p:cNvSpPr txBox="1"/>
          <p:nvPr/>
        </p:nvSpPr>
        <p:spPr>
          <a:xfrm>
            <a:off x="13997138" y="19564300"/>
            <a:ext cx="123270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Target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Position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2" name="Google Shape;162;p1"/>
          <p:cNvCxnSpPr/>
          <p:nvPr/>
        </p:nvCxnSpPr>
        <p:spPr>
          <a:xfrm>
            <a:off x="15922000" y="21180375"/>
            <a:ext cx="2107200" cy="24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1"/>
          <p:cNvCxnSpPr/>
          <p:nvPr/>
        </p:nvCxnSpPr>
        <p:spPr>
          <a:xfrm rot="10800000" flipH="1">
            <a:off x="15941050" y="20446425"/>
            <a:ext cx="2700" cy="753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64" name="Google Shape;164;p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42950" y="7901012"/>
            <a:ext cx="5765476" cy="392661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5" name="Google Shape;165;p1"/>
          <p:cNvCxnSpPr/>
          <p:nvPr/>
        </p:nvCxnSpPr>
        <p:spPr>
          <a:xfrm>
            <a:off x="24901200" y="19978000"/>
            <a:ext cx="12300" cy="12594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" name="Google Shape;166;p1"/>
          <p:cNvCxnSpPr/>
          <p:nvPr/>
        </p:nvCxnSpPr>
        <p:spPr>
          <a:xfrm rot="10800000">
            <a:off x="20444500" y="21185475"/>
            <a:ext cx="4507200" cy="33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67" name="Google Shape;167;p1"/>
          <p:cNvSpPr txBox="1"/>
          <p:nvPr/>
        </p:nvSpPr>
        <p:spPr>
          <a:xfrm>
            <a:off x="742950" y="11891825"/>
            <a:ext cx="8419500" cy="11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33333"/>
                </a:solidFill>
                <a:highlight>
                  <a:srgbClr val="FEF1D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Landau, Charles. “Optimum Tilt of Solar Panels.” </a:t>
            </a:r>
            <a:r>
              <a:rPr lang="en-US" sz="2400" i="1">
                <a:solidFill>
                  <a:srgbClr val="333333"/>
                </a:solidFill>
                <a:highlight>
                  <a:srgbClr val="FEF1D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Optimum Tilt of Solar Panels</a:t>
            </a:r>
            <a:r>
              <a:rPr lang="en-US" sz="2400">
                <a:solidFill>
                  <a:srgbClr val="333333"/>
                </a:solidFill>
                <a:highlight>
                  <a:srgbClr val="FEF1D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18 Mar. 2017, http://solarpaneltilt.com/.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"/>
          <p:cNvSpPr txBox="1"/>
          <p:nvPr/>
        </p:nvSpPr>
        <p:spPr>
          <a:xfrm>
            <a:off x="6420375" y="7700825"/>
            <a:ext cx="2611800" cy="4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Solar panels are recorded to yield higher power outputs when pointed directly towards the sun or otherwise "tracking". </a:t>
            </a:r>
            <a:endParaRPr sz="30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1"/>
          <p:cNvSpPr txBox="1"/>
          <p:nvPr/>
        </p:nvSpPr>
        <p:spPr>
          <a:xfrm>
            <a:off x="576775" y="31339013"/>
            <a:ext cx="13072500" cy="11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7000" b="1"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7000" b="1" u="sng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Goals</a:t>
            </a:r>
            <a:endParaRPr sz="7000" b="1" u="sng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endParaRPr sz="7000" b="1" u="sng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0" name="Google Shape;170;p1"/>
          <p:cNvPicPr preferRelativeResize="0"/>
          <p:nvPr/>
        </p:nvPicPr>
        <p:blipFill rotWithShape="1">
          <a:blip r:embed="rId12">
            <a:alphaModFix/>
          </a:blip>
          <a:srcRect l="11547" r="10746"/>
          <a:stretch/>
        </p:blipFill>
        <p:spPr>
          <a:xfrm>
            <a:off x="664675" y="15227013"/>
            <a:ext cx="6062100" cy="520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"/>
          <p:cNvSpPr txBox="1"/>
          <p:nvPr/>
        </p:nvSpPr>
        <p:spPr>
          <a:xfrm>
            <a:off x="688825" y="32620213"/>
            <a:ext cx="127536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Decide which bearing we will use for holding the axis pipes.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○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improve mechanical design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MUX readings, which will reduce needed inputs for a microcontroller.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Build our own model and test it in 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textRoundtripDataId="1"/>
                  </a:ext>
                </a:extLst>
              </a:rPr>
              <a:t>three</a:t>
            </a: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 or four different places in five to six weeks.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2" name="Google Shape;172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038850" y="24108250"/>
            <a:ext cx="7387800" cy="6918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76200" cap="flat" cmpd="sng">
            <a:solidFill>
              <a:srgbClr val="6AA84F"/>
            </a:solidFill>
            <a:prstDash val="solid"/>
            <a:bevel/>
            <a:headEnd type="none" w="sm" len="sm"/>
            <a:tailEnd type="none" w="sm" len="sm"/>
          </a:ln>
        </p:spPr>
      </p:pic>
      <p:sp>
        <p:nvSpPr>
          <p:cNvPr id="173" name="Google Shape;173;p1"/>
          <p:cNvSpPr txBox="1"/>
          <p:nvPr/>
        </p:nvSpPr>
        <p:spPr>
          <a:xfrm>
            <a:off x="852400" y="24108238"/>
            <a:ext cx="49911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1">
                <a:latin typeface="Times New Roman"/>
                <a:ea typeface="Times New Roman"/>
                <a:cs typeface="Times New Roman"/>
                <a:sym typeface="Times New Roman"/>
              </a:rPr>
              <a:t>Design of the Sensor</a:t>
            </a:r>
            <a:endParaRPr sz="4000"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4" name="Google Shape;174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81175" y="25934800"/>
            <a:ext cx="4933550" cy="338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287150" y="15321325"/>
            <a:ext cx="6134400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"/>
          <p:cNvSpPr txBox="1"/>
          <p:nvPr/>
        </p:nvSpPr>
        <p:spPr>
          <a:xfrm>
            <a:off x="7811152" y="14426150"/>
            <a:ext cx="539310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1">
                <a:latin typeface="Times New Roman"/>
                <a:ea typeface="Times New Roman"/>
                <a:cs typeface="Times New Roman"/>
                <a:sym typeface="Times New Roman"/>
              </a:rPr>
              <a:t>Component Test Board:</a:t>
            </a:r>
            <a:endParaRPr sz="4000"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1"/>
          <p:cNvSpPr txBox="1"/>
          <p:nvPr/>
        </p:nvSpPr>
        <p:spPr>
          <a:xfrm>
            <a:off x="7735024" y="18518100"/>
            <a:ext cx="5622000" cy="26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Dimensions of diode placement (mm).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Pinhole diameter of 20mm and putting bisecting LEDs on rows four and five of the angle (+80 LEDs).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1"/>
          <p:cNvSpPr txBox="1"/>
          <p:nvPr/>
        </p:nvSpPr>
        <p:spPr>
          <a:xfrm>
            <a:off x="14029325" y="26881675"/>
            <a:ext cx="13072500" cy="11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7000" b="1" u="sng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Signal Amplifiers</a:t>
            </a:r>
            <a:endParaRPr sz="7000" b="1" i="0" u="sng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1"/>
          <p:cNvSpPr txBox="1"/>
          <p:nvPr/>
        </p:nvSpPr>
        <p:spPr>
          <a:xfrm>
            <a:off x="19931850" y="28758088"/>
            <a:ext cx="6900600" cy="1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To increase the ΔV due to sunlight, the CE amplifier shown is used.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0" name="Google Shape;180;p1"/>
          <p:cNvPicPr preferRelativeResize="0"/>
          <p:nvPr/>
        </p:nvPicPr>
        <p:blipFill rotWithShape="1">
          <a:blip r:embed="rId16">
            <a:alphaModFix/>
          </a:blip>
          <a:srcRect l="10930" t="13970" r="22215" b="14789"/>
          <a:stretch/>
        </p:blipFill>
        <p:spPr>
          <a:xfrm>
            <a:off x="21021712" y="32658700"/>
            <a:ext cx="2862072" cy="261518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"/>
          <p:cNvSpPr/>
          <p:nvPr/>
        </p:nvSpPr>
        <p:spPr>
          <a:xfrm>
            <a:off x="14114700" y="32538000"/>
            <a:ext cx="6296400" cy="2823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1"/>
          <p:cNvPicPr preferRelativeResize="0"/>
          <p:nvPr/>
        </p:nvPicPr>
        <p:blipFill rotWithShape="1">
          <a:blip r:embed="rId17">
            <a:alphaModFix/>
          </a:blip>
          <a:srcRect l="8914" t="4740" r="6988" b="10614"/>
          <a:stretch/>
        </p:blipFill>
        <p:spPr>
          <a:xfrm>
            <a:off x="14363947" y="32655400"/>
            <a:ext cx="2536203" cy="251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"/>
          <p:cNvSpPr txBox="1"/>
          <p:nvPr/>
        </p:nvSpPr>
        <p:spPr>
          <a:xfrm>
            <a:off x="17258700" y="32475666"/>
            <a:ext cx="2952000" cy="27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 dirty="0">
                <a:latin typeface="Times New Roman"/>
                <a:ea typeface="Times New Roman"/>
                <a:cs typeface="Times New Roman"/>
                <a:sym typeface="Times New Roman"/>
              </a:rPr>
              <a:t>Tested the path of the sun light passing the pin hole using the shoebox. </a:t>
            </a:r>
            <a:endParaRPr sz="3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1"/>
          <p:cNvSpPr txBox="1"/>
          <p:nvPr/>
        </p:nvSpPr>
        <p:spPr>
          <a:xfrm>
            <a:off x="24026975" y="32611750"/>
            <a:ext cx="2952000" cy="27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Tested the pinhole size.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2cm hole will be good adequate.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1"/>
          <p:cNvSpPr/>
          <p:nvPr/>
        </p:nvSpPr>
        <p:spPr>
          <a:xfrm>
            <a:off x="20752725" y="32564650"/>
            <a:ext cx="6062100" cy="2823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"/>
          <p:cNvSpPr txBox="1"/>
          <p:nvPr/>
        </p:nvSpPr>
        <p:spPr>
          <a:xfrm>
            <a:off x="14029325" y="22509838"/>
            <a:ext cx="13072500" cy="11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 b="1" i="0" u="none" strike="noStrike" cap="non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7000" b="1" u="sng">
                <a:solidFill>
                  <a:srgbClr val="E6913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Frame Design</a:t>
            </a:r>
            <a:endParaRPr sz="7000" b="1" i="0" u="sng" strike="noStrike" cap="none">
              <a:solidFill>
                <a:srgbClr val="E6913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7" name="Google Shape;187;p1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14114700" y="24161396"/>
            <a:ext cx="1756350" cy="1756327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"/>
          <p:cNvSpPr txBox="1"/>
          <p:nvPr/>
        </p:nvSpPr>
        <p:spPr>
          <a:xfrm>
            <a:off x="15321750" y="23573325"/>
            <a:ext cx="46101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 b="1">
                <a:latin typeface="Times New Roman"/>
                <a:ea typeface="Times New Roman"/>
                <a:cs typeface="Times New Roman"/>
                <a:sym typeface="Times New Roman"/>
              </a:rPr>
              <a:t>Worm Gear</a:t>
            </a:r>
            <a:endParaRPr sz="3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○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High Torque, smaller motors are able to rotate our solar panel.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○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Wind will not cause the solar panel to spin.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9" name="Google Shape;189;p1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19941550" y="23885325"/>
            <a:ext cx="3633177" cy="256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 txBox="1"/>
          <p:nvPr/>
        </p:nvSpPr>
        <p:spPr>
          <a:xfrm>
            <a:off x="23695862" y="23548425"/>
            <a:ext cx="33744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 b="1">
                <a:latin typeface="Times New Roman"/>
                <a:ea typeface="Times New Roman"/>
                <a:cs typeface="Times New Roman"/>
                <a:sym typeface="Times New Roman"/>
              </a:rPr>
              <a:t>2-Axis Mount</a:t>
            </a:r>
            <a:endParaRPr sz="3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○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Rotation at the base.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419100" algn="l" rtl="0"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○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Tilt control at the top of one of the posts.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1"/>
          <p:cNvSpPr txBox="1"/>
          <p:nvPr/>
        </p:nvSpPr>
        <p:spPr>
          <a:xfrm>
            <a:off x="18655625" y="7451088"/>
            <a:ext cx="8305800" cy="53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Finding electronic components sensitive to light: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○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Looking into various components including LEDs, Photoresistors, and UV Index Scanners.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○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Decided on LEDs, cheapest and most reliable.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Due to nature of problem, a spherical approach is taken for the PCB design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➢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Designing a 2-Axis Solar Panel Mount: 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○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Finding a solution for allowing efficient rotation, simplistic design, and wind resistance.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Char char="○"/>
            </a:pPr>
            <a:r>
              <a:rPr lang="en-US" sz="3000">
                <a:latin typeface="Times New Roman"/>
                <a:ea typeface="Times New Roman"/>
                <a:cs typeface="Times New Roman"/>
                <a:sym typeface="Times New Roman"/>
              </a:rPr>
              <a:t>Utilizing a worm gear train for high torque and consequently great wind resistance.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1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15099190" y="28241524"/>
            <a:ext cx="4247111" cy="272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"/>
          <p:cNvSpPr txBox="1"/>
          <p:nvPr/>
        </p:nvSpPr>
        <p:spPr>
          <a:xfrm>
            <a:off x="1428750" y="14426150"/>
            <a:ext cx="461010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1">
                <a:latin typeface="Times New Roman"/>
                <a:ea typeface="Times New Roman"/>
                <a:cs typeface="Times New Roman"/>
                <a:sym typeface="Times New Roman"/>
              </a:rPr>
              <a:t>Prototype Board:</a:t>
            </a:r>
            <a:endParaRPr sz="4000"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" name="Google Shape;194;p1"/>
          <p:cNvSpPr txBox="1"/>
          <p:nvPr/>
        </p:nvSpPr>
        <p:spPr>
          <a:xfrm>
            <a:off x="1234425" y="20446425"/>
            <a:ext cx="6360000" cy="9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mes New Roman"/>
              <a:buChar char="➢"/>
            </a:pPr>
            <a:r>
              <a:rPr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 least 1 “node” will always receive sunlight. (max distance between nodes is under 20mm)</a:t>
            </a:r>
            <a:endParaRPr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622</Words>
  <Application>Microsoft Office PowerPoint</Application>
  <PresentationFormat>Custom</PresentationFormat>
  <Paragraphs>81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Century Gothic</vt:lpstr>
      <vt:lpstr>Cambria</vt:lpstr>
      <vt:lpstr>Impact</vt:lpstr>
      <vt:lpstr>Times New Roman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exf110430</dc:creator>
  <cp:lastModifiedBy>James Barnes</cp:lastModifiedBy>
  <cp:revision>1</cp:revision>
  <dcterms:created xsi:type="dcterms:W3CDTF">2014-11-25T01:54:59Z</dcterms:created>
  <dcterms:modified xsi:type="dcterms:W3CDTF">2024-07-30T01:17:28Z</dcterms:modified>
</cp:coreProperties>
</file>